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8" r:id="rId3"/>
    <p:sldId id="259" r:id="rId4"/>
    <p:sldId id="268" r:id="rId5"/>
    <p:sldId id="257" r:id="rId6"/>
    <p:sldId id="262" r:id="rId7"/>
    <p:sldId id="269" r:id="rId8"/>
    <p:sldId id="264" r:id="rId9"/>
    <p:sldId id="267" r:id="rId10"/>
    <p:sldId id="270" r:id="rId11"/>
    <p:sldId id="271" r:id="rId12"/>
    <p:sldId id="272" r:id="rId13"/>
    <p:sldId id="273" r:id="rId14"/>
    <p:sldId id="263" r:id="rId15"/>
    <p:sldId id="266" r:id="rId16"/>
    <p:sldId id="274" r:id="rId17"/>
    <p:sldId id="265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729" autoAdjust="0"/>
  </p:normalViewPr>
  <p:slideViewPr>
    <p:cSldViewPr>
      <p:cViewPr varScale="1">
        <p:scale>
          <a:sx n="109" d="100"/>
          <a:sy n="109" d="100"/>
        </p:scale>
        <p:origin x="9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Arbeitsblat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Arbeitsblat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Tabelle1!$A$282</c:f>
              <c:strCache>
                <c:ptCount val="1"/>
                <c:pt idx="0">
                  <c:v>Summe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4F4-4213-A6ED-5AA01652DB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4F4-4213-A6ED-5AA01652DB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4F4-4213-A6ED-5AA01652DB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4F4-4213-A6ED-5AA01652DB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4F4-4213-A6ED-5AA01652DB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4F4-4213-A6ED-5AA01652DB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4F4-4213-A6ED-5AA01652DB69}"/>
              </c:ext>
            </c:extLst>
          </c:dPt>
          <c:dLbls>
            <c:dLbl>
              <c:idx val="3"/>
              <c:layout>
                <c:manualLayout>
                  <c:x val="-8.7950759762984512E-3"/>
                  <c:y val="8.171601048281244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4F4-4213-A6ED-5AA01652DB69}"/>
                </c:ext>
              </c:extLst>
            </c:dLbl>
            <c:dLbl>
              <c:idx val="4"/>
              <c:layout>
                <c:manualLayout>
                  <c:x val="-2.814424312415504E-2"/>
                  <c:y val="-8.171601048281292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4F4-4213-A6ED-5AA01652DB69}"/>
                </c:ext>
              </c:extLst>
            </c:dLbl>
            <c:dLbl>
              <c:idx val="5"/>
              <c:layout>
                <c:manualLayout>
                  <c:x val="1.7590151952596815E-3"/>
                  <c:y val="-4.08580052414064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4F4-4213-A6ED-5AA01652DB69}"/>
                </c:ext>
              </c:extLst>
            </c:dLbl>
            <c:dLbl>
              <c:idx val="6"/>
              <c:layout>
                <c:manualLayout>
                  <c:x val="1.7590151952596572E-3"/>
                  <c:y val="-2.99625371770314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4F4-4213-A6ED-5AA01652DB6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Tabelle1!$B$281:$H$281</c:f>
              <c:strCache>
                <c:ptCount val="6"/>
                <c:pt idx="0">
                  <c:v>schulische
 Veranstaltungen </c:v>
                </c:pt>
                <c:pt idx="1">
                  <c:v>Unterrichtsmittel </c:v>
                </c:pt>
                <c:pt idx="2">
                  <c:v>schulische
Infrastruktur </c:v>
                </c:pt>
                <c:pt idx="3">
                  <c:v>Schülerbetreuung </c:v>
                </c:pt>
                <c:pt idx="4">
                  <c:v>Betriebskosten</c:v>
                </c:pt>
                <c:pt idx="5">
                  <c:v>Vereinsveranstaltungen</c:v>
                </c:pt>
              </c:strCache>
            </c:strRef>
          </c:cat>
          <c:val>
            <c:numRef>
              <c:f>Tabelle1!$B$282:$H$282</c:f>
              <c:numCache>
                <c:formatCode>#,##0.00\ "€"</c:formatCode>
                <c:ptCount val="7"/>
                <c:pt idx="0">
                  <c:v>2838.68</c:v>
                </c:pt>
                <c:pt idx="1">
                  <c:v>3317.62</c:v>
                </c:pt>
                <c:pt idx="2">
                  <c:v>323.33999999999997</c:v>
                </c:pt>
                <c:pt idx="3">
                  <c:v>1853.09</c:v>
                </c:pt>
                <c:pt idx="4">
                  <c:v>485.22</c:v>
                </c:pt>
                <c:pt idx="5">
                  <c:v>216.04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4F4-4213-A6ED-5AA01652DB69}"/>
            </c:ext>
          </c:extLst>
        </c:ser>
        <c:ser>
          <c:idx val="1"/>
          <c:order val="1"/>
          <c:tx>
            <c:strRef>
              <c:f>Tabelle1!$A$283</c:f>
              <c:strCache>
                <c:ptCount val="1"/>
                <c:pt idx="0">
                  <c:v>Insgesamt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4F4-4213-A6ED-5AA01652DB6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4F4-4213-A6ED-5AA01652DB6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4F4-4213-A6ED-5AA01652DB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4F4-4213-A6ED-5AA01652DB6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4F4-4213-A6ED-5AA01652DB6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D4F4-4213-A6ED-5AA01652DB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D4F4-4213-A6ED-5AA01652DB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Tabelle1!$B$281:$H$281</c:f>
              <c:strCache>
                <c:ptCount val="6"/>
                <c:pt idx="0">
                  <c:v>schulische
 Veranstaltungen </c:v>
                </c:pt>
                <c:pt idx="1">
                  <c:v>Unterrichtsmittel </c:v>
                </c:pt>
                <c:pt idx="2">
                  <c:v>schulische
Infrastruktur </c:v>
                </c:pt>
                <c:pt idx="3">
                  <c:v>Schülerbetreuung </c:v>
                </c:pt>
                <c:pt idx="4">
                  <c:v>Betriebskosten</c:v>
                </c:pt>
                <c:pt idx="5">
                  <c:v>Vereinsveranstaltungen</c:v>
                </c:pt>
              </c:strCache>
            </c:strRef>
          </c:cat>
          <c:val>
            <c:numRef>
              <c:f>Tabelle1!$B$283:$H$283</c:f>
              <c:numCache>
                <c:formatCode>General</c:formatCode>
                <c:ptCount val="7"/>
                <c:pt idx="0" formatCode="0.00">
                  <c:v>9033.99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D4F4-4213-A6ED-5AA01652DB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357135015917686"/>
          <c:y val="0.16742448935626614"/>
          <c:w val="0.53229973154496368"/>
          <c:h val="0.8314464538216072"/>
        </c:manualLayout>
      </c:layout>
      <c:pieChart>
        <c:varyColors val="1"/>
        <c:ser>
          <c:idx val="0"/>
          <c:order val="0"/>
          <c:tx>
            <c:strRef>
              <c:f>Tabelle1!$A$282</c:f>
              <c:strCache>
                <c:ptCount val="1"/>
                <c:pt idx="0">
                  <c:v>Summe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71-4747-AFB0-221B92BCB2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71-4747-AFB0-221B92BCB2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71-4747-AFB0-221B92BCB2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71-4747-AFB0-221B92BCB2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271-4747-AFB0-221B92BCB2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271-4747-AFB0-221B92BCB2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271-4747-AFB0-221B92BCB2E0}"/>
              </c:ext>
            </c:extLst>
          </c:dPt>
          <c:dLbls>
            <c:dLbl>
              <c:idx val="3"/>
              <c:layout>
                <c:manualLayout>
                  <c:x val="-8.7950759762984512E-3"/>
                  <c:y val="8.171601048281244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271-4747-AFB0-221B92BCB2E0}"/>
                </c:ext>
              </c:extLst>
            </c:dLbl>
            <c:dLbl>
              <c:idx val="4"/>
              <c:layout>
                <c:manualLayout>
                  <c:x val="-2.814424312415504E-2"/>
                  <c:y val="-8.171601048281292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71-4747-AFB0-221B92BCB2E0}"/>
                </c:ext>
              </c:extLst>
            </c:dLbl>
            <c:dLbl>
              <c:idx val="5"/>
              <c:layout>
                <c:manualLayout>
                  <c:x val="1.7590151952596815E-3"/>
                  <c:y val="-4.08580052414064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71-4747-AFB0-221B92BCB2E0}"/>
                </c:ext>
              </c:extLst>
            </c:dLbl>
            <c:dLbl>
              <c:idx val="6"/>
              <c:layout>
                <c:manualLayout>
                  <c:x val="1.7590151952596572E-3"/>
                  <c:y val="-2.996253717703141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271-4747-AFB0-221B92BCB2E0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Tabelle1!$B$281:$H$281</c:f>
              <c:strCache>
                <c:ptCount val="4"/>
                <c:pt idx="0">
                  <c:v>Mitgliedsbeiträge</c:v>
                </c:pt>
                <c:pt idx="1">
                  <c:v>Spenden</c:v>
                </c:pt>
                <c:pt idx="2">
                  <c:v>Veranstaltungen</c:v>
                </c:pt>
                <c:pt idx="3">
                  <c:v>Sponsoren</c:v>
                </c:pt>
              </c:strCache>
            </c:strRef>
          </c:cat>
          <c:val>
            <c:numRef>
              <c:f>Tabelle1!$B$282:$H$282</c:f>
              <c:numCache>
                <c:formatCode>#,##0.00\ "€"</c:formatCode>
                <c:ptCount val="7"/>
                <c:pt idx="0">
                  <c:v>9140</c:v>
                </c:pt>
                <c:pt idx="1">
                  <c:v>1360</c:v>
                </c:pt>
                <c:pt idx="2">
                  <c:v>703.5</c:v>
                </c:pt>
                <c:pt idx="3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271-4747-AFB0-221B92BCB2E0}"/>
            </c:ext>
          </c:extLst>
        </c:ser>
        <c:ser>
          <c:idx val="1"/>
          <c:order val="1"/>
          <c:tx>
            <c:strRef>
              <c:f>Tabelle1!$A$283</c:f>
              <c:strCache>
                <c:ptCount val="1"/>
                <c:pt idx="0">
                  <c:v>Insgesamt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A271-4747-AFB0-221B92BCB2E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A271-4747-AFB0-221B92BCB2E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A271-4747-AFB0-221B92BCB2E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A271-4747-AFB0-221B92BCB2E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A271-4747-AFB0-221B92BCB2E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A271-4747-AFB0-221B92BCB2E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A271-4747-AFB0-221B92BCB2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Tabelle1!$B$281:$H$281</c:f>
              <c:strCache>
                <c:ptCount val="4"/>
                <c:pt idx="0">
                  <c:v>Mitgliedsbeiträge</c:v>
                </c:pt>
                <c:pt idx="1">
                  <c:v>Spenden</c:v>
                </c:pt>
                <c:pt idx="2">
                  <c:v>Veranstaltungen</c:v>
                </c:pt>
                <c:pt idx="3">
                  <c:v>Sponsoren</c:v>
                </c:pt>
              </c:strCache>
            </c:strRef>
          </c:cat>
          <c:val>
            <c:numRef>
              <c:f>Tabelle1!$B$283:$H$283</c:f>
              <c:numCache>
                <c:formatCode>0.00</c:formatCode>
                <c:ptCount val="7"/>
                <c:pt idx="0">
                  <c:v>12103.5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A271-4747-AFB0-221B92BCB2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Tabelle1!$A$282</c:f>
              <c:strCache>
                <c:ptCount val="1"/>
                <c:pt idx="0">
                  <c:v>Summe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95-479B-B2A8-6045E66A80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95-479B-B2A8-6045E66A80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95-479B-B2A8-6045E66A80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95-479B-B2A8-6045E66A80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95-479B-B2A8-6045E66A80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95-479B-B2A8-6045E66A80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95-479B-B2A8-6045E66A8079}"/>
              </c:ext>
            </c:extLst>
          </c:dPt>
          <c:dLbls>
            <c:dLbl>
              <c:idx val="3"/>
              <c:layout>
                <c:manualLayout>
                  <c:x val="-8.7950759762984512E-3"/>
                  <c:y val="8.171601048281244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095-479B-B2A8-6045E66A8079}"/>
                </c:ext>
              </c:extLst>
            </c:dLbl>
            <c:dLbl>
              <c:idx val="4"/>
              <c:layout>
                <c:manualLayout>
                  <c:x val="-2.814424312415504E-2"/>
                  <c:y val="-8.171601048281292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095-479B-B2A8-6045E66A8079}"/>
                </c:ext>
              </c:extLst>
            </c:dLbl>
            <c:dLbl>
              <c:idx val="5"/>
              <c:layout>
                <c:manualLayout>
                  <c:x val="1.7590151952596815E-3"/>
                  <c:y val="-4.085800524140646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7095-479B-B2A8-6045E66A8079}"/>
                </c:ext>
              </c:extLst>
            </c:dLbl>
            <c:dLbl>
              <c:idx val="6"/>
              <c:layout>
                <c:manualLayout>
                  <c:x val="1.7590151952596572E-3"/>
                  <c:y val="-2.99625371770314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7095-479B-B2A8-6045E66A8079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Tabelle1!$B$281:$H$281</c:f>
              <c:strCache>
                <c:ptCount val="7"/>
                <c:pt idx="0">
                  <c:v>schulische
 Veranstaltungen </c:v>
                </c:pt>
                <c:pt idx="1">
                  <c:v>Unterrichtsmittel </c:v>
                </c:pt>
                <c:pt idx="2">
                  <c:v>schulische
Infrastruktur </c:v>
                </c:pt>
                <c:pt idx="3">
                  <c:v>Schülerbetreuung </c:v>
                </c:pt>
                <c:pt idx="4">
                  <c:v>Betriebskosten</c:v>
                </c:pt>
                <c:pt idx="5">
                  <c:v>Vereinveranstaltungen</c:v>
                </c:pt>
                <c:pt idx="6">
                  <c:v>soziale Unterstützung</c:v>
                </c:pt>
              </c:strCache>
            </c:strRef>
          </c:cat>
          <c:val>
            <c:numRef>
              <c:f>Tabelle1!$B$282:$H$282</c:f>
              <c:numCache>
                <c:formatCode>0.00</c:formatCode>
                <c:ptCount val="7"/>
                <c:pt idx="0">
                  <c:v>2771.08</c:v>
                </c:pt>
                <c:pt idx="1">
                  <c:v>6841.4099999999989</c:v>
                </c:pt>
                <c:pt idx="2">
                  <c:v>943.47</c:v>
                </c:pt>
                <c:pt idx="3">
                  <c:v>1500</c:v>
                </c:pt>
                <c:pt idx="4">
                  <c:v>400</c:v>
                </c:pt>
                <c:pt idx="5">
                  <c:v>1000</c:v>
                </c:pt>
                <c:pt idx="6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095-479B-B2A8-6045E66A8079}"/>
            </c:ext>
          </c:extLst>
        </c:ser>
        <c:ser>
          <c:idx val="1"/>
          <c:order val="1"/>
          <c:tx>
            <c:strRef>
              <c:f>Tabelle1!$A$283</c:f>
              <c:strCache>
                <c:ptCount val="1"/>
                <c:pt idx="0">
                  <c:v>Insgesamt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7095-479B-B2A8-6045E66A807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7095-479B-B2A8-6045E66A807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7095-479B-B2A8-6045E66A807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7095-479B-B2A8-6045E66A807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7095-479B-B2A8-6045E66A807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7095-479B-B2A8-6045E66A807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7095-479B-B2A8-6045E66A80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Tabelle1!$B$281:$H$281</c:f>
              <c:strCache>
                <c:ptCount val="7"/>
                <c:pt idx="0">
                  <c:v>schulische
 Veranstaltungen </c:v>
                </c:pt>
                <c:pt idx="1">
                  <c:v>Unterrichtsmittel </c:v>
                </c:pt>
                <c:pt idx="2">
                  <c:v>schulische
Infrastruktur </c:v>
                </c:pt>
                <c:pt idx="3">
                  <c:v>Schülerbetreuung </c:v>
                </c:pt>
                <c:pt idx="4">
                  <c:v>Betriebskosten</c:v>
                </c:pt>
                <c:pt idx="5">
                  <c:v>Vereinveranstaltungen</c:v>
                </c:pt>
                <c:pt idx="6">
                  <c:v>soziale Unterstützung</c:v>
                </c:pt>
              </c:strCache>
            </c:strRef>
          </c:cat>
          <c:val>
            <c:numRef>
              <c:f>Tabelle1!$B$283:$H$283</c:f>
              <c:numCache>
                <c:formatCode>General</c:formatCode>
                <c:ptCount val="7"/>
                <c:pt idx="0" formatCode="0.00">
                  <c:v>14955.959999999997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7095-479B-B2A8-6045E66A80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D9DE6-5210-4053-B7FB-B8D12BCF9678}" type="datetimeFigureOut">
              <a:rPr lang="de-AT" smtClean="0"/>
              <a:t>20.10.2020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070C6-1BD3-4501-AA7D-B5EF7A5E92B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041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>
            <a:normAutofit/>
          </a:bodyPr>
          <a:lstStyle>
            <a:lvl1pPr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 smtClean="0"/>
              <a:t>Formatvorlage des Untertitelmasters durch Klicken bearbeiten</a:t>
            </a:r>
            <a:endParaRPr kumimoji="0" lang="en-US" dirty="0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0CE9784-61D5-48CA-9699-4F428CCB5B81}" type="datetime1">
              <a:rPr lang="de-AT" smtClean="0"/>
              <a:t>20.10.2020</a:t>
            </a:fld>
            <a:endParaRPr lang="de-AT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1090-3235-44C3-A248-42407170E1DC}" type="datetime1">
              <a:rPr lang="de-AT" smtClean="0"/>
              <a:t>20.10.2020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E7F2-366F-4523-AF09-709944E70B39}" type="datetime1">
              <a:rPr lang="de-AT" smtClean="0"/>
              <a:t>20.10.2020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440E06B-627B-4684-A3DD-D5616F3A15E1}" type="datetime1">
              <a:rPr lang="de-AT" smtClean="0"/>
              <a:t>20.10.2020</a:t>
            </a:fld>
            <a:endParaRPr lang="de-AT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808" y="5544438"/>
            <a:ext cx="751656" cy="764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-&#10;überschrift"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>
                <a:solidFill>
                  <a:schemeClr val="accent1"/>
                </a:solidFill>
              </a:defRPr>
            </a:lvl1pPr>
          </a:lstStyle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4D3C72E-ABD5-4232-BE5A-4B134F31A85E}" type="datetime1">
              <a:rPr lang="de-AT" smtClean="0"/>
              <a:t>20.10.2020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AT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686" y="5558542"/>
            <a:ext cx="750778" cy="75077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E6DE-E1D4-4226-B5A5-3AFB6E8D007F}" type="datetime1">
              <a:rPr lang="de-AT" smtClean="0"/>
              <a:t>20.10.2020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D43-1664-476F-9EB6-E89670FAC012}" type="datetime1">
              <a:rPr lang="de-AT" smtClean="0"/>
              <a:t>20.10.2020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6C1AED-C82D-4102-85E1-9ACAEE046E63}" type="datetime1">
              <a:rPr lang="de-AT" smtClean="0"/>
              <a:t>20.10.2020</a:t>
            </a:fld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E7D1-7C08-45F7-A500-019BE484BF49}" type="datetime1">
              <a:rPr lang="de-AT" smtClean="0"/>
              <a:t>20.10.2020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C543BC9-CE91-4A0C-91D3-D439F6A2CD2C}" type="datetime1">
              <a:rPr lang="de-AT" smtClean="0"/>
              <a:t>20.10.2020</a:t>
            </a:fld>
            <a:endParaRPr lang="de-AT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B29D1F0-A0BF-481C-A618-97771863C97A}" type="datetime1">
              <a:rPr lang="de-AT" smtClean="0"/>
              <a:t>20.10.2020</a:t>
            </a:fld>
            <a:endParaRPr lang="de-AT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A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 smtClean="0"/>
              <a:t>Textmasterformat bearbeiten</a:t>
            </a:r>
          </a:p>
          <a:p>
            <a:pPr lvl="1" eaLnBrk="1" latinLnBrk="0" hangingPunct="1"/>
            <a:r>
              <a:rPr kumimoji="0" lang="de-DE" dirty="0" smtClean="0"/>
              <a:t>Zweite Ebene</a:t>
            </a:r>
          </a:p>
          <a:p>
            <a:pPr lvl="2" eaLnBrk="1" latinLnBrk="0" hangingPunct="1"/>
            <a:r>
              <a:rPr kumimoji="0" lang="de-DE" dirty="0" smtClean="0"/>
              <a:t>Dritte Ebene</a:t>
            </a:r>
          </a:p>
          <a:p>
            <a:pPr lvl="3" eaLnBrk="1" latinLnBrk="0" hangingPunct="1"/>
            <a:r>
              <a:rPr kumimoji="0" lang="de-DE" dirty="0" smtClean="0"/>
              <a:t>Vierte Ebene</a:t>
            </a:r>
          </a:p>
          <a:p>
            <a:pPr lvl="4" eaLnBrk="1" latinLnBrk="0" hangingPunct="1"/>
            <a:r>
              <a:rPr kumimoji="0" lang="de-DE" dirty="0" smtClean="0"/>
              <a:t>Fünfte Ebene</a:t>
            </a:r>
            <a:endParaRPr kumimoji="0"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128A691-DC21-4582-9B7D-5D94C23DB811}" type="datetime1">
              <a:rPr lang="de-AT" smtClean="0"/>
              <a:t>20.10.2020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79F291D-17ED-4774-946D-1B3248D33915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0" kern="1200" cap="small" baseline="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vgymkorneuburg.a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2411760" y="3933056"/>
            <a:ext cx="6480720" cy="1800200"/>
          </a:xfrm>
        </p:spPr>
        <p:txBody>
          <a:bodyPr>
            <a:noAutofit/>
          </a:bodyPr>
          <a:lstStyle/>
          <a:p>
            <a:pPr algn="ctr"/>
            <a:r>
              <a:rPr lang="de-AT" sz="3600" b="0" dirty="0" smtClean="0"/>
              <a:t>Mitgliederversammlung klassenelternvertreter-forum</a:t>
            </a:r>
            <a:br>
              <a:rPr lang="de-AT" sz="3600" b="0" dirty="0" smtClean="0"/>
            </a:br>
            <a:r>
              <a:rPr lang="de-AT" sz="3600" b="0" dirty="0" smtClean="0"/>
              <a:t/>
            </a:r>
            <a:br>
              <a:rPr lang="de-AT" sz="3600" b="0" dirty="0" smtClean="0"/>
            </a:br>
            <a:r>
              <a:rPr lang="de-AT" sz="2800" b="0" dirty="0" smtClean="0"/>
              <a:t>20</a:t>
            </a:r>
            <a:r>
              <a:rPr lang="de-AT" sz="2800" b="0" dirty="0" smtClean="0"/>
              <a:t>.10.2020</a:t>
            </a:r>
            <a:endParaRPr lang="de-AT" sz="28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6361153" cy="210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Entlastung des Vorstands und</a:t>
            </a:r>
            <a:br>
              <a:rPr lang="de-AT" dirty="0" smtClean="0"/>
            </a:br>
            <a:r>
              <a:rPr lang="de-AT" dirty="0" smtClean="0"/>
              <a:t>der Rechnungsprüfer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8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Wahl des Vorstands und</a:t>
            </a:r>
            <a:br>
              <a:rPr lang="de-AT" dirty="0" smtClean="0"/>
            </a:br>
            <a:r>
              <a:rPr lang="de-AT" dirty="0" smtClean="0"/>
              <a:t>der Rechnungsprüfer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9166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Wahlvorschlag Vorstand und </a:t>
            </a:r>
            <a:r>
              <a:rPr lang="de-AT" dirty="0" smtClean="0"/>
              <a:t>Rechnungsprüfer 2020/2021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de-AT" dirty="0" smtClean="0"/>
              <a:t>Obfrau</a:t>
            </a:r>
            <a:r>
              <a:rPr lang="de-AT" dirty="0"/>
              <a:t>: Simone Wastl</a:t>
            </a:r>
          </a:p>
          <a:p>
            <a:r>
              <a:rPr lang="de-AT" dirty="0"/>
              <a:t>1. Obfrau-Stellvertreter: Christoph </a:t>
            </a:r>
            <a:r>
              <a:rPr lang="de-AT" dirty="0" err="1"/>
              <a:t>Märzendorfer</a:t>
            </a:r>
            <a:endParaRPr lang="de-AT" dirty="0"/>
          </a:p>
          <a:p>
            <a:r>
              <a:rPr lang="de-AT" dirty="0"/>
              <a:t>2. Obfrau-Stellvertreterin: Anita </a:t>
            </a:r>
            <a:r>
              <a:rPr lang="de-AT" dirty="0" err="1"/>
              <a:t>Koppenhofer</a:t>
            </a:r>
            <a:r>
              <a:rPr lang="de-AT" dirty="0"/>
              <a:t>-Kaufmann</a:t>
            </a:r>
          </a:p>
          <a:p>
            <a:r>
              <a:rPr lang="de-AT" dirty="0"/>
              <a:t>Schriftführer: Reinhold Fischer</a:t>
            </a:r>
          </a:p>
          <a:p>
            <a:r>
              <a:rPr lang="de-AT" dirty="0"/>
              <a:t>Schriftführer-Stellvertreterin: Daniela Herrmann</a:t>
            </a:r>
          </a:p>
          <a:p>
            <a:r>
              <a:rPr lang="de-AT" dirty="0"/>
              <a:t>Kassier: Martin </a:t>
            </a:r>
            <a:r>
              <a:rPr lang="de-AT" dirty="0" err="1"/>
              <a:t>Marschalek</a:t>
            </a:r>
            <a:endParaRPr lang="de-AT" dirty="0"/>
          </a:p>
          <a:p>
            <a:r>
              <a:rPr lang="de-AT" dirty="0"/>
              <a:t>Kassier-Stellvertreter: Wolfgang </a:t>
            </a:r>
            <a:r>
              <a:rPr lang="de-AT" dirty="0" err="1"/>
              <a:t>Schwarzott</a:t>
            </a:r>
            <a:endParaRPr lang="de-AT" dirty="0"/>
          </a:p>
          <a:p>
            <a:r>
              <a:rPr lang="de-AT" dirty="0"/>
              <a:t>Rechnungsprüferin: Gerlinde Weber</a:t>
            </a:r>
          </a:p>
          <a:p>
            <a:r>
              <a:rPr lang="de-AT" dirty="0"/>
              <a:t>Rechnungsprüferin: Martina Deutsch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90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Ausblick 2020/2021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9077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Vereinsjahr </a:t>
            </a:r>
            <a:r>
              <a:rPr lang="de-AT" dirty="0" smtClean="0"/>
              <a:t>2020/2021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925144"/>
          </a:xfrm>
        </p:spPr>
        <p:txBody>
          <a:bodyPr>
            <a:noAutofit/>
          </a:bodyPr>
          <a:lstStyle/>
          <a:p>
            <a:r>
              <a:rPr lang="de-AT" dirty="0" smtClean="0"/>
              <a:t>Mitgliederversammlung </a:t>
            </a:r>
            <a:r>
              <a:rPr lang="de-AT" dirty="0" smtClean="0"/>
              <a:t>und KEV-Forum</a:t>
            </a:r>
          </a:p>
          <a:p>
            <a:r>
              <a:rPr lang="de-AT" dirty="0" smtClean="0"/>
              <a:t>Schulgemeinschaftsausschuss </a:t>
            </a:r>
            <a:r>
              <a:rPr lang="de-AT" dirty="0" smtClean="0"/>
              <a:t>(November </a:t>
            </a:r>
            <a:r>
              <a:rPr lang="de-AT" dirty="0" smtClean="0"/>
              <a:t>2020)</a:t>
            </a:r>
            <a:endParaRPr lang="de-AT" dirty="0" smtClean="0"/>
          </a:p>
          <a:p>
            <a:r>
              <a:rPr lang="de-AT" dirty="0" smtClean="0"/>
              <a:t>Eventuell Online-Vortrag</a:t>
            </a:r>
          </a:p>
          <a:p>
            <a:r>
              <a:rPr lang="de-AT" dirty="0" smtClean="0"/>
              <a:t>Schulgemeinschaftsausschuss </a:t>
            </a:r>
            <a:r>
              <a:rPr lang="de-AT" dirty="0" smtClean="0"/>
              <a:t>(Mai </a:t>
            </a:r>
            <a:r>
              <a:rPr lang="de-AT" dirty="0" smtClean="0"/>
              <a:t>2021)</a:t>
            </a:r>
            <a:endParaRPr lang="de-AT" dirty="0" smtClean="0"/>
          </a:p>
          <a:p>
            <a:r>
              <a:rPr lang="de-AT" dirty="0" smtClean="0"/>
              <a:t>??? AHS-Schulfest </a:t>
            </a:r>
            <a:r>
              <a:rPr lang="de-AT" dirty="0" smtClean="0"/>
              <a:t>(</a:t>
            </a:r>
            <a:r>
              <a:rPr lang="de-AT" dirty="0" smtClean="0"/>
              <a:t>25.06.2021) ???</a:t>
            </a:r>
            <a:endParaRPr lang="de-AT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14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8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Budgetvoranschlag </a:t>
            </a:r>
            <a:r>
              <a:rPr lang="de-AT" dirty="0" smtClean="0"/>
              <a:t>2020/2021</a:t>
            </a:r>
            <a:endParaRPr lang="de-AT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564488"/>
              </p:ext>
            </p:extLst>
          </p:nvPr>
        </p:nvGraphicFramePr>
        <p:xfrm>
          <a:off x="251520" y="1531937"/>
          <a:ext cx="8157542" cy="532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15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660232" y="3789040"/>
            <a:ext cx="133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Insgesamt</a:t>
            </a:r>
            <a:b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rd. € 15.000,-</a:t>
            </a:r>
            <a:endParaRPr lang="de-A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4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Schulgemeinschaftsausschuss (SGA)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333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Schulgemeinschaftsausschuss (SGA)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925144"/>
          </a:xfrm>
        </p:spPr>
        <p:txBody>
          <a:bodyPr>
            <a:noAutofit/>
          </a:bodyPr>
          <a:lstStyle/>
          <a:p>
            <a:r>
              <a:rPr lang="de-AT" dirty="0" smtClean="0"/>
              <a:t>Interessensvertretung gegenüber den Lehrern, dem Schulleiter und den Schulbehörden im SGA</a:t>
            </a:r>
          </a:p>
          <a:p>
            <a:r>
              <a:rPr lang="de-AT" dirty="0" smtClean="0"/>
              <a:t>Der Schulgemeinschaftsausschuss setzt sich zusammen aus</a:t>
            </a:r>
          </a:p>
          <a:p>
            <a:pPr lvl="1"/>
            <a:r>
              <a:rPr lang="de-AT" dirty="0"/>
              <a:t>d</a:t>
            </a:r>
            <a:r>
              <a:rPr lang="de-AT" dirty="0" smtClean="0"/>
              <a:t>em Schulleiter</a:t>
            </a:r>
          </a:p>
          <a:p>
            <a:pPr lvl="1"/>
            <a:r>
              <a:rPr lang="de-AT" dirty="0"/>
              <a:t>d</a:t>
            </a:r>
            <a:r>
              <a:rPr lang="de-AT" dirty="0" smtClean="0"/>
              <a:t>rei Lehrervertretern und drei Lehrerstellvertretern</a:t>
            </a:r>
          </a:p>
          <a:p>
            <a:pPr lvl="1"/>
            <a:r>
              <a:rPr lang="de-AT" dirty="0"/>
              <a:t>d</a:t>
            </a:r>
            <a:r>
              <a:rPr lang="de-AT" dirty="0" smtClean="0"/>
              <a:t>rei Schülervertretern und drei Schülerstellvertretern</a:t>
            </a:r>
          </a:p>
          <a:p>
            <a:pPr lvl="1"/>
            <a:r>
              <a:rPr lang="de-AT" dirty="0"/>
              <a:t>d</a:t>
            </a:r>
            <a:r>
              <a:rPr lang="de-AT" dirty="0" smtClean="0"/>
              <a:t>rei Elternvertretern und drei Elternstellvertretern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17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7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Schulgemeinschaftsausschuss (SGA)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925144"/>
          </a:xfrm>
        </p:spPr>
        <p:txBody>
          <a:bodyPr>
            <a:noAutofit/>
          </a:bodyPr>
          <a:lstStyle/>
          <a:p>
            <a:r>
              <a:rPr lang="de-AT" dirty="0"/>
              <a:t>Wahlvorschlag der Elternvertreter zum Schulgemeinschaftsausschuss (SGA) 2020/2021</a:t>
            </a:r>
            <a:r>
              <a:rPr lang="de-AT" dirty="0" smtClean="0"/>
              <a:t>:</a:t>
            </a:r>
            <a:br>
              <a:rPr lang="de-AT" dirty="0" smtClean="0"/>
            </a:br>
            <a:endParaRPr lang="de-AT" dirty="0"/>
          </a:p>
          <a:p>
            <a:pPr marL="265113" indent="0" defTabSz="825500">
              <a:buNone/>
              <a:tabLst>
                <a:tab pos="4124325" algn="l"/>
              </a:tabLst>
            </a:pPr>
            <a:r>
              <a:rPr lang="de-AT" dirty="0" smtClean="0"/>
              <a:t>Simone Wastl	Martin </a:t>
            </a:r>
            <a:r>
              <a:rPr lang="de-AT" dirty="0" err="1"/>
              <a:t>Marschalek</a:t>
            </a:r>
            <a:endParaRPr lang="de-AT" dirty="0"/>
          </a:p>
          <a:p>
            <a:pPr marL="265113" indent="0" defTabSz="825500">
              <a:buNone/>
              <a:tabLst>
                <a:tab pos="4124325" algn="l"/>
              </a:tabLst>
            </a:pPr>
            <a:r>
              <a:rPr lang="de-AT" dirty="0"/>
              <a:t>Christoph </a:t>
            </a:r>
            <a:r>
              <a:rPr lang="de-AT" dirty="0" err="1" smtClean="0"/>
              <a:t>Märzendorfer</a:t>
            </a:r>
            <a:r>
              <a:rPr lang="de-AT" dirty="0"/>
              <a:t>	</a:t>
            </a:r>
            <a:r>
              <a:rPr lang="de-AT" dirty="0" smtClean="0"/>
              <a:t>	Daniela </a:t>
            </a:r>
            <a:r>
              <a:rPr lang="de-AT" dirty="0"/>
              <a:t>Herrmann</a:t>
            </a:r>
          </a:p>
          <a:p>
            <a:pPr marL="265113" indent="0" defTabSz="825500">
              <a:buNone/>
              <a:tabLst>
                <a:tab pos="4124325" algn="l"/>
              </a:tabLst>
            </a:pPr>
            <a:r>
              <a:rPr lang="de-AT" dirty="0"/>
              <a:t>Reinhold </a:t>
            </a:r>
            <a:r>
              <a:rPr lang="de-AT" dirty="0" smtClean="0"/>
              <a:t>Fischer		Gerlinde Weber</a:t>
            </a:r>
          </a:p>
          <a:p>
            <a:pPr marL="0" indent="0">
              <a:buNone/>
            </a:pPr>
            <a:endParaRPr lang="de-AT" dirty="0"/>
          </a:p>
          <a:p>
            <a:r>
              <a:rPr lang="de-AT" dirty="0"/>
              <a:t>Themen für </a:t>
            </a:r>
            <a:r>
              <a:rPr lang="de-AT" dirty="0" smtClean="0"/>
              <a:t>SGA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18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Allfälliges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203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Unsere Website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AT" dirty="0">
                <a:hlinkClick r:id="rId2"/>
              </a:rPr>
              <a:t>https</a:t>
            </a:r>
            <a:r>
              <a:rPr lang="de-AT" dirty="0" smtClean="0">
                <a:hlinkClick r:id="rId2"/>
              </a:rPr>
              <a:t>://</a:t>
            </a:r>
            <a:r>
              <a:rPr lang="de-AT" dirty="0">
                <a:hlinkClick r:id="rId2"/>
              </a:rPr>
              <a:t>www.evgymkorneuburg.at</a:t>
            </a:r>
            <a:r>
              <a:rPr lang="de-AT" dirty="0" smtClean="0">
                <a:hlinkClick r:id="rId2"/>
              </a:rPr>
              <a:t>/</a:t>
            </a:r>
            <a:endParaRPr lang="de-AT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0" y="2132856"/>
            <a:ext cx="4976840" cy="44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/>
          <p:cNvSpPr txBox="1">
            <a:spLocks/>
          </p:cNvSpPr>
          <p:nvPr/>
        </p:nvSpPr>
        <p:spPr>
          <a:xfrm>
            <a:off x="457200" y="1816224"/>
            <a:ext cx="7643192" cy="3629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dirty="0" smtClean="0"/>
              <a:t>Danke für eure Unterstützung</a:t>
            </a:r>
          </a:p>
          <a:p>
            <a:pPr marL="0" indent="0" algn="ctr">
              <a:buNone/>
            </a:pPr>
            <a:r>
              <a:rPr lang="de-AT" dirty="0" smtClean="0"/>
              <a:t>und euer Engagement!</a:t>
            </a:r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  <a:p>
            <a:pPr marL="0" indent="0" algn="ctr">
              <a:buNone/>
            </a:pPr>
            <a:endParaRPr lang="de-AT" dirty="0" smtClean="0"/>
          </a:p>
          <a:p>
            <a:pPr marL="0" indent="0" algn="ctr">
              <a:buNone/>
            </a:pP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1296" y="274638"/>
            <a:ext cx="6275040" cy="1143000"/>
          </a:xfrm>
        </p:spPr>
        <p:txBody>
          <a:bodyPr/>
          <a:lstStyle/>
          <a:p>
            <a:r>
              <a:rPr lang="de-AT" dirty="0" smtClean="0"/>
              <a:t>Gemeinsam für unsere Kinder</a:t>
            </a:r>
            <a:endParaRPr lang="de-AT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097" y="2902372"/>
            <a:ext cx="3922290" cy="2614860"/>
          </a:xfrm>
        </p:spPr>
      </p:pic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20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Mitgliedschaft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dirty="0" smtClean="0"/>
              <a:t>Der Mitgliedsbeitrag von 20,- Euro pro Familie macht das alles überhaupt erst möglich:</a:t>
            </a:r>
          </a:p>
          <a:p>
            <a:endParaRPr lang="de-AT" dirty="0"/>
          </a:p>
        </p:txBody>
      </p:sp>
      <p:pic>
        <p:nvPicPr>
          <p:cNvPr id="4" name="Picture 12" descr="http://www.steinke-institut.de/berlin/images/fotos/Sprachkurs-Deutsch-Auslaender-Berl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168" y="2753912"/>
            <a:ext cx="2131836" cy="18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://www.nms-andau.at/Schikurs%2009%2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0141" y="2753913"/>
            <a:ext cx="2424446" cy="189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2419" y="4634614"/>
            <a:ext cx="2952328" cy="1967698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998876"/>
            <a:ext cx="3494370" cy="1424031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652" y="2752062"/>
            <a:ext cx="1292143" cy="1867332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3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0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Bericht über </a:t>
            </a:r>
            <a:r>
              <a:rPr lang="de-AT" dirty="0" err="1" smtClean="0"/>
              <a:t>vereinsaktivitäten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im Vereinsjahr 2019/2020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89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Vereinsaktivitäten </a:t>
            </a:r>
            <a:r>
              <a:rPr lang="de-AT" dirty="0" smtClean="0"/>
              <a:t>2019/2020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/>
          </a:bodyPr>
          <a:lstStyle/>
          <a:p>
            <a:r>
              <a:rPr lang="de-AT" dirty="0" smtClean="0"/>
              <a:t>Mitgliederversammlung und KEV-Forum - Oktober </a:t>
            </a:r>
            <a:r>
              <a:rPr lang="de-AT" dirty="0" smtClean="0"/>
              <a:t>2019</a:t>
            </a:r>
            <a:endParaRPr lang="de-AT" dirty="0" smtClean="0"/>
          </a:p>
          <a:p>
            <a:r>
              <a:rPr lang="de-AT" dirty="0" smtClean="0"/>
              <a:t>Tag der offenen Tür AHS - November </a:t>
            </a:r>
            <a:r>
              <a:rPr lang="de-AT" dirty="0" smtClean="0"/>
              <a:t>2019</a:t>
            </a:r>
          </a:p>
          <a:p>
            <a:r>
              <a:rPr lang="de-AT" dirty="0" smtClean="0"/>
              <a:t>AHS Schulball – November 2019</a:t>
            </a:r>
            <a:endParaRPr lang="de-AT" dirty="0" smtClean="0"/>
          </a:p>
          <a:p>
            <a:r>
              <a:rPr lang="de-AT" dirty="0" smtClean="0"/>
              <a:t>Elternsprechtag – November </a:t>
            </a:r>
            <a:r>
              <a:rPr lang="de-AT" dirty="0" smtClean="0"/>
              <a:t>2019</a:t>
            </a:r>
            <a:endParaRPr lang="de-AT" dirty="0" smtClean="0"/>
          </a:p>
          <a:p>
            <a:r>
              <a:rPr lang="de-AT" dirty="0" smtClean="0"/>
              <a:t>Schulgemeinschaftsausschuss – November </a:t>
            </a:r>
            <a:r>
              <a:rPr lang="de-AT" dirty="0" smtClean="0"/>
              <a:t>2019</a:t>
            </a:r>
          </a:p>
          <a:p>
            <a:r>
              <a:rPr lang="de-AT" dirty="0" smtClean="0"/>
              <a:t>Dankes-Collage der Eltern - April 2020</a:t>
            </a:r>
          </a:p>
          <a:p>
            <a:r>
              <a:rPr lang="de-AT" dirty="0" smtClean="0"/>
              <a:t>Eltern-Umfrage – April 2020</a:t>
            </a:r>
            <a:endParaRPr lang="de-AT" dirty="0"/>
          </a:p>
          <a:p>
            <a:r>
              <a:rPr lang="de-AT" dirty="0" smtClean="0"/>
              <a:t>Schulgemeinschaftsausschuss – Juni 2020</a:t>
            </a:r>
            <a:endParaRPr lang="de-AT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5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7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Vereinsaktivitäten </a:t>
            </a:r>
            <a:r>
              <a:rPr lang="de-AT" dirty="0" smtClean="0"/>
              <a:t>2019/2020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/>
          </a:bodyPr>
          <a:lstStyle/>
          <a:p>
            <a:r>
              <a:rPr lang="de-AT" dirty="0" smtClean="0"/>
              <a:t>Verwendung der Budgetmittel:</a:t>
            </a:r>
          </a:p>
          <a:p>
            <a:pPr lvl="1"/>
            <a:r>
              <a:rPr lang="de-AT" dirty="0" smtClean="0"/>
              <a:t>diverse </a:t>
            </a:r>
            <a:r>
              <a:rPr lang="de-AT" dirty="0"/>
              <a:t>Spiele </a:t>
            </a:r>
            <a:r>
              <a:rPr lang="de-AT" dirty="0" smtClean="0"/>
              <a:t>und Materialien für </a:t>
            </a:r>
            <a:r>
              <a:rPr lang="de-AT" dirty="0"/>
              <a:t>den Unterricht</a:t>
            </a:r>
          </a:p>
          <a:p>
            <a:pPr lvl="1"/>
            <a:r>
              <a:rPr lang="de-AT" dirty="0" smtClean="0"/>
              <a:t>diverse Projekte (Musikprojekt, </a:t>
            </a:r>
            <a:r>
              <a:rPr lang="de-AT" dirty="0" smtClean="0"/>
              <a:t>Specksteinprojekt, etc</a:t>
            </a:r>
            <a:r>
              <a:rPr lang="de-AT" dirty="0" smtClean="0"/>
              <a:t>.)</a:t>
            </a:r>
            <a:endParaRPr lang="de-AT" dirty="0"/>
          </a:p>
          <a:p>
            <a:pPr lvl="1"/>
            <a:r>
              <a:rPr lang="de-AT" dirty="0" smtClean="0"/>
              <a:t>diverse Schüler-Workshops </a:t>
            </a:r>
            <a:r>
              <a:rPr lang="de-AT" dirty="0" smtClean="0"/>
              <a:t>(Safer </a:t>
            </a:r>
            <a:r>
              <a:rPr lang="de-AT" dirty="0" smtClean="0"/>
              <a:t>Internet, </a:t>
            </a:r>
            <a:r>
              <a:rPr lang="de-AT" dirty="0" smtClean="0"/>
              <a:t>Kalligrafie-Workshop, Zeitgenössische Kunst, etc</a:t>
            </a:r>
            <a:r>
              <a:rPr lang="de-AT" dirty="0" smtClean="0"/>
              <a:t>.)</a:t>
            </a:r>
            <a:endParaRPr lang="de-AT" dirty="0"/>
          </a:p>
          <a:p>
            <a:pPr lvl="1"/>
            <a:r>
              <a:rPr lang="de-AT" dirty="0" err="1" smtClean="0"/>
              <a:t>Poetry</a:t>
            </a:r>
            <a:r>
              <a:rPr lang="de-AT" dirty="0" smtClean="0"/>
              <a:t> Slam, Krimi-Schreibwerkstatt, etc</a:t>
            </a:r>
            <a:r>
              <a:rPr lang="de-AT" dirty="0" smtClean="0"/>
              <a:t>.</a:t>
            </a:r>
          </a:p>
          <a:p>
            <a:pPr lvl="1"/>
            <a:r>
              <a:rPr lang="de-AT" dirty="0" smtClean="0"/>
              <a:t>Begleitpersonen Skikurs, Fahrtspesen </a:t>
            </a:r>
            <a:r>
              <a:rPr lang="de-AT" dirty="0"/>
              <a:t>bei Ausflügen</a:t>
            </a:r>
          </a:p>
          <a:p>
            <a:pPr lvl="1"/>
            <a:r>
              <a:rPr lang="de-AT" dirty="0" smtClean="0"/>
              <a:t>Soziale </a:t>
            </a:r>
            <a:r>
              <a:rPr lang="de-AT" dirty="0"/>
              <a:t>Unterstützungen</a:t>
            </a:r>
          </a:p>
          <a:p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6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Bericht des Kassiers und der Rechnungsprüfer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72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68404"/>
              </p:ext>
            </p:extLst>
          </p:nvPr>
        </p:nvGraphicFramePr>
        <p:xfrm>
          <a:off x="107504" y="1417638"/>
          <a:ext cx="8712968" cy="553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Ausgaben</a:t>
            </a:r>
            <a:r>
              <a:rPr lang="de-AT" dirty="0" smtClean="0"/>
              <a:t> </a:t>
            </a:r>
            <a:r>
              <a:rPr lang="de-AT" dirty="0" smtClean="0"/>
              <a:t>2019/2020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8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44208" y="1628800"/>
            <a:ext cx="133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Insgesamt</a:t>
            </a:r>
            <a:b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€ </a:t>
            </a:r>
            <a: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9.033,99</a:t>
            </a:r>
            <a:endParaRPr lang="de-A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0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948448"/>
              </p:ext>
            </p:extLst>
          </p:nvPr>
        </p:nvGraphicFramePr>
        <p:xfrm>
          <a:off x="-438150" y="692696"/>
          <a:ext cx="10020300" cy="594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Einnahmen</a:t>
            </a:r>
            <a:r>
              <a:rPr lang="de-AT" dirty="0" smtClean="0"/>
              <a:t> </a:t>
            </a:r>
            <a:r>
              <a:rPr lang="de-AT" dirty="0" smtClean="0"/>
              <a:t>2019/2020</a:t>
            </a:r>
            <a:endParaRPr lang="de-AT" dirty="0"/>
          </a:p>
        </p:txBody>
      </p:sp>
      <p:sp>
        <p:nvSpPr>
          <p:cNvPr id="4" name="Textfeld 3"/>
          <p:cNvSpPr txBox="1"/>
          <p:nvPr/>
        </p:nvSpPr>
        <p:spPr>
          <a:xfrm>
            <a:off x="8172400" y="6473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6F9C9EE-C295-492C-8DEF-39A9C83CBC42}" type="slidenum">
              <a:rPr lang="de-AT" smtClean="0"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9</a:t>
            </a:fld>
            <a:endParaRPr lang="de-A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516216" y="1988840"/>
            <a:ext cx="133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Insgesamt</a:t>
            </a:r>
            <a:b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€ 12.103,50</a:t>
            </a:r>
            <a:endParaRPr lang="de-AT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57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xmlns:p14="http://schemas.microsoft.com/office/powerpoint/2010/main" spd="slow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364</Words>
  <Application>Microsoft Office PowerPoint</Application>
  <PresentationFormat>Bildschirmpräsentation (4:3)</PresentationFormat>
  <Paragraphs>90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Calibri</vt:lpstr>
      <vt:lpstr>Century Schoolbook</vt:lpstr>
      <vt:lpstr>Wingdings</vt:lpstr>
      <vt:lpstr>Wingdings 2</vt:lpstr>
      <vt:lpstr>Nereus</vt:lpstr>
      <vt:lpstr>Mitgliederversammlung klassenelternvertreter-forum  20.10.2020</vt:lpstr>
      <vt:lpstr>Unsere Website</vt:lpstr>
      <vt:lpstr>Mitgliedschaft</vt:lpstr>
      <vt:lpstr>Bericht über vereinsaktivitäten im Vereinsjahr 2019/2020</vt:lpstr>
      <vt:lpstr>Vereinsaktivitäten 2019/2020</vt:lpstr>
      <vt:lpstr>Vereinsaktivitäten 2019/2020</vt:lpstr>
      <vt:lpstr>Bericht des Kassiers und der Rechnungsprüfer</vt:lpstr>
      <vt:lpstr>Ausgaben 2019/2020</vt:lpstr>
      <vt:lpstr>Einnahmen 2019/2020</vt:lpstr>
      <vt:lpstr>Entlastung des Vorstands und der Rechnungsprüfer</vt:lpstr>
      <vt:lpstr>Wahl des Vorstands und der Rechnungsprüfer</vt:lpstr>
      <vt:lpstr>Wahlvorschlag Vorstand und Rechnungsprüfer 2020/2021</vt:lpstr>
      <vt:lpstr>Ausblick 2020/2021</vt:lpstr>
      <vt:lpstr>Vereinsjahr 2020/2021</vt:lpstr>
      <vt:lpstr>Budgetvoranschlag 2020/2021</vt:lpstr>
      <vt:lpstr>Schulgemeinschaftsausschuss (SGA)</vt:lpstr>
      <vt:lpstr>Schulgemeinschaftsausschuss (SGA)</vt:lpstr>
      <vt:lpstr>Schulgemeinschaftsausschuss (SGA)</vt:lpstr>
      <vt:lpstr>Allfälliges</vt:lpstr>
      <vt:lpstr>Gemeinsam für unsere Kinder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Klassenelternvertreterforum</dc:title>
  <dc:creator>Harald Müller</dc:creator>
  <cp:lastModifiedBy>Wastl Simone</cp:lastModifiedBy>
  <cp:revision>132</cp:revision>
  <dcterms:created xsi:type="dcterms:W3CDTF">2016-03-05T15:31:20Z</dcterms:created>
  <dcterms:modified xsi:type="dcterms:W3CDTF">2020-10-20T10:46:25Z</dcterms:modified>
</cp:coreProperties>
</file>